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6" r:id="rId3"/>
    <p:sldId id="262" r:id="rId4"/>
    <p:sldId id="263" r:id="rId5"/>
    <p:sldId id="264" r:id="rId6"/>
    <p:sldId id="265" r:id="rId7"/>
    <p:sldId id="256" r:id="rId8"/>
    <p:sldId id="257" r:id="rId9"/>
    <p:sldId id="258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95"/>
    <p:restoredTop sz="94643"/>
  </p:normalViewPr>
  <p:slideViewPr>
    <p:cSldViewPr snapToGrid="0" snapToObjects="1">
      <p:cViewPr>
        <p:scale>
          <a:sx n="100" d="100"/>
          <a:sy n="100" d="100"/>
        </p:scale>
        <p:origin x="144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665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949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444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69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792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8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91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44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29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52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CB6255-D67B-B441-A737-D6DB4C4CCC87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5BF1A-9B0B-C644-B21D-2CF0F29D49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3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824459" y="734518"/>
            <a:ext cx="899410" cy="89941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11836" y="929390"/>
            <a:ext cx="524655" cy="194872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11836" y="1221698"/>
            <a:ext cx="524655" cy="194872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-864" r="49586" b="57814"/>
          <a:stretch/>
        </p:blipFill>
        <p:spPr>
          <a:xfrm>
            <a:off x="1232567" y="1059255"/>
            <a:ext cx="491301" cy="574673"/>
          </a:xfrm>
          <a:prstGeom prst="round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8356" y="454809"/>
            <a:ext cx="850254" cy="1208892"/>
          </a:xfrm>
          <a:prstGeom prst="rect">
            <a:avLst/>
          </a:prstGeom>
        </p:spPr>
      </p:pic>
      <p:grpSp>
        <p:nvGrpSpPr>
          <p:cNvPr id="43" name="Group 42"/>
          <p:cNvGrpSpPr/>
          <p:nvPr/>
        </p:nvGrpSpPr>
        <p:grpSpPr>
          <a:xfrm>
            <a:off x="830914" y="1958665"/>
            <a:ext cx="899410" cy="899410"/>
            <a:chOff x="830914" y="1958665"/>
            <a:chExt cx="899410" cy="899410"/>
          </a:xfrm>
        </p:grpSpPr>
        <p:sp>
          <p:nvSpPr>
            <p:cNvPr id="12" name="Rounded Rectangle 11"/>
            <p:cNvSpPr/>
            <p:nvPr/>
          </p:nvSpPr>
          <p:spPr>
            <a:xfrm>
              <a:off x="8309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8291" y="2153537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018291" y="2445845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834624" y="3177543"/>
            <a:ext cx="899410" cy="89941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6940" y="3280025"/>
            <a:ext cx="712553" cy="712553"/>
          </a:xfrm>
          <a:prstGeom prst="rect">
            <a:avLst/>
          </a:prstGeom>
        </p:spPr>
      </p:pic>
      <p:grpSp>
        <p:nvGrpSpPr>
          <p:cNvPr id="45" name="Group 44"/>
          <p:cNvGrpSpPr/>
          <p:nvPr/>
        </p:nvGrpSpPr>
        <p:grpSpPr>
          <a:xfrm>
            <a:off x="828169" y="4396421"/>
            <a:ext cx="899410" cy="899410"/>
            <a:chOff x="828169" y="4396421"/>
            <a:chExt cx="899410" cy="899410"/>
          </a:xfrm>
        </p:grpSpPr>
        <p:sp>
          <p:nvSpPr>
            <p:cNvPr id="19" name="Rounded Rectangle 18"/>
            <p:cNvSpPr/>
            <p:nvPr/>
          </p:nvSpPr>
          <p:spPr>
            <a:xfrm>
              <a:off x="828169" y="4396421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015546" y="4591293"/>
              <a:ext cx="152351" cy="207044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402878" y="4879292"/>
              <a:ext cx="133612" cy="227301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167898" y="4591293"/>
              <a:ext cx="80178" cy="20704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48076" y="4591293"/>
              <a:ext cx="288416" cy="207044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011836" y="4879293"/>
              <a:ext cx="391042" cy="227301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2215214" y="1958665"/>
            <a:ext cx="899410" cy="899410"/>
            <a:chOff x="2215214" y="1958665"/>
            <a:chExt cx="899410" cy="899410"/>
          </a:xfrm>
        </p:grpSpPr>
        <p:sp>
          <p:nvSpPr>
            <p:cNvPr id="25" name="Rounded Rectangle 24"/>
            <p:cNvSpPr/>
            <p:nvPr/>
          </p:nvSpPr>
          <p:spPr>
            <a:xfrm>
              <a:off x="22152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402591" y="2153537"/>
              <a:ext cx="524655" cy="194872"/>
            </a:xfrm>
            <a:prstGeom prst="rect">
              <a:avLst/>
            </a:prstGeom>
            <a:pattFill prst="diagBrick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402591" y="2445845"/>
              <a:ext cx="524655" cy="194872"/>
            </a:xfrm>
            <a:prstGeom prst="rect">
              <a:avLst/>
            </a:prstGeom>
            <a:pattFill prst="wdDnDiag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1392284" y="3303398"/>
            <a:ext cx="647699" cy="647699"/>
            <a:chOff x="2049550" y="3146889"/>
            <a:chExt cx="647699" cy="647699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49550" y="3146889"/>
              <a:ext cx="647699" cy="647699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40593" y="3240282"/>
              <a:ext cx="261998" cy="261998"/>
            </a:xfrm>
            <a:prstGeom prst="rect">
              <a:avLst/>
            </a:prstGeom>
          </p:spPr>
        </p:pic>
      </p:grpSp>
      <p:grpSp>
        <p:nvGrpSpPr>
          <p:cNvPr id="81" name="Group 80"/>
          <p:cNvGrpSpPr/>
          <p:nvPr/>
        </p:nvGrpSpPr>
        <p:grpSpPr>
          <a:xfrm>
            <a:off x="2215214" y="628908"/>
            <a:ext cx="1086787" cy="1005020"/>
            <a:chOff x="2215214" y="628908"/>
            <a:chExt cx="1086787" cy="1005020"/>
          </a:xfrm>
        </p:grpSpPr>
        <p:sp>
          <p:nvSpPr>
            <p:cNvPr id="31" name="Rounded Rectangle 30"/>
            <p:cNvSpPr/>
            <p:nvPr/>
          </p:nvSpPr>
          <p:spPr>
            <a:xfrm>
              <a:off x="2215214" y="734518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402591" y="929390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402591" y="1221698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46686" y="628908"/>
              <a:ext cx="555315" cy="55531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2"/>
          <a:srcRect l="-864" r="49586" b="57814"/>
          <a:stretch/>
        </p:blipFill>
        <p:spPr>
          <a:xfrm>
            <a:off x="6617367" y="2953117"/>
            <a:ext cx="491301" cy="574673"/>
          </a:xfrm>
          <a:prstGeom prst="roundRect">
            <a:avLst/>
          </a:prstGeom>
          <a:ln>
            <a:noFill/>
          </a:ln>
          <a:effectLst>
            <a:softEdge rad="0"/>
          </a:effectLst>
        </p:spPr>
      </p:pic>
      <p:grpSp>
        <p:nvGrpSpPr>
          <p:cNvPr id="39" name="Group 38"/>
          <p:cNvGrpSpPr/>
          <p:nvPr/>
        </p:nvGrpSpPr>
        <p:grpSpPr>
          <a:xfrm>
            <a:off x="2215214" y="3177543"/>
            <a:ext cx="899410" cy="899410"/>
            <a:chOff x="2215214" y="3177543"/>
            <a:chExt cx="899410" cy="899410"/>
          </a:xfrm>
        </p:grpSpPr>
        <p:sp>
          <p:nvSpPr>
            <p:cNvPr id="37" name="Rounded Rectangle 36"/>
            <p:cNvSpPr/>
            <p:nvPr/>
          </p:nvSpPr>
          <p:spPr>
            <a:xfrm>
              <a:off x="2215214" y="317754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3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307530" y="3280025"/>
              <a:ext cx="712553" cy="712553"/>
            </a:xfrm>
            <a:prstGeom prst="rect">
              <a:avLst/>
            </a:prstGeom>
          </p:spPr>
        </p:pic>
      </p:grpSp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3244" y="3392853"/>
            <a:ext cx="647699" cy="647699"/>
          </a:xfrm>
          <a:prstGeom prst="rect">
            <a:avLst/>
          </a:prstGeom>
        </p:spPr>
      </p:pic>
      <p:grpSp>
        <p:nvGrpSpPr>
          <p:cNvPr id="79" name="Group 78"/>
          <p:cNvGrpSpPr/>
          <p:nvPr/>
        </p:nvGrpSpPr>
        <p:grpSpPr>
          <a:xfrm>
            <a:off x="2186603" y="4396421"/>
            <a:ext cx="899410" cy="899410"/>
            <a:chOff x="2186603" y="4396421"/>
            <a:chExt cx="899410" cy="899410"/>
          </a:xfrm>
        </p:grpSpPr>
        <p:sp>
          <p:nvSpPr>
            <p:cNvPr id="47" name="Rounded Rectangle 46"/>
            <p:cNvSpPr/>
            <p:nvPr/>
          </p:nvSpPr>
          <p:spPr>
            <a:xfrm>
              <a:off x="2186603" y="4396421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2306738" y="4993238"/>
              <a:ext cx="191706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2681130" y="4513259"/>
              <a:ext cx="202441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Arrow Connector 55"/>
            <p:cNvCxnSpPr>
              <a:stCxn id="53" idx="7"/>
            </p:cNvCxnSpPr>
            <p:nvPr/>
          </p:nvCxnSpPr>
          <p:spPr>
            <a:xfrm flipV="1">
              <a:off x="2470369" y="4704965"/>
              <a:ext cx="210761" cy="31634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0" name="Group 79"/>
          <p:cNvGrpSpPr/>
          <p:nvPr/>
        </p:nvGrpSpPr>
        <p:grpSpPr>
          <a:xfrm>
            <a:off x="839982" y="5553453"/>
            <a:ext cx="899410" cy="899410"/>
            <a:chOff x="839982" y="5553453"/>
            <a:chExt cx="899410" cy="899410"/>
          </a:xfrm>
        </p:grpSpPr>
        <p:sp>
          <p:nvSpPr>
            <p:cNvPr id="59" name="Rounded Rectangle 58"/>
            <p:cNvSpPr/>
            <p:nvPr/>
          </p:nvSpPr>
          <p:spPr>
            <a:xfrm>
              <a:off x="839982" y="555345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952344" y="5688128"/>
              <a:ext cx="191706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1267243" y="6178984"/>
              <a:ext cx="202441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Bent-Up Arrow 64"/>
            <p:cNvSpPr/>
            <p:nvPr/>
          </p:nvSpPr>
          <p:spPr>
            <a:xfrm rot="5400000">
              <a:off x="915536" y="5967676"/>
              <a:ext cx="420382" cy="244697"/>
            </a:xfrm>
            <a:prstGeom prst="bentUpArrow">
              <a:avLst>
                <a:gd name="adj1" fmla="val 7469"/>
                <a:gd name="adj2" fmla="val 14981"/>
                <a:gd name="adj3" fmla="val 27505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2215214" y="5553453"/>
            <a:ext cx="899410" cy="899410"/>
            <a:chOff x="2215214" y="5553453"/>
            <a:chExt cx="899410" cy="899410"/>
          </a:xfrm>
        </p:grpSpPr>
        <p:sp>
          <p:nvSpPr>
            <p:cNvPr id="74" name="Rounded Rectangle 73"/>
            <p:cNvSpPr/>
            <p:nvPr/>
          </p:nvSpPr>
          <p:spPr>
            <a:xfrm>
              <a:off x="2215214" y="555345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=</a:t>
              </a:r>
            </a:p>
          </p:txBody>
        </p:sp>
        <p:sp>
          <p:nvSpPr>
            <p:cNvPr id="75" name="Oval 74"/>
            <p:cNvSpPr/>
            <p:nvPr/>
          </p:nvSpPr>
          <p:spPr>
            <a:xfrm>
              <a:off x="2306738" y="5907305"/>
              <a:ext cx="191706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/>
            <p:cNvSpPr/>
            <p:nvPr/>
          </p:nvSpPr>
          <p:spPr>
            <a:xfrm>
              <a:off x="2826025" y="5912156"/>
              <a:ext cx="202441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84967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788" y="-9513"/>
            <a:ext cx="11352212" cy="68091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7211" y="592111"/>
            <a:ext cx="3932237" cy="1600200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80000" tIns="180000" rIns="180000" bIns="180000"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2200" dirty="0" smtClean="0"/>
              <a:t>Insufficient documentation of patterns used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67211" y="2192311"/>
            <a:ext cx="3932237" cy="381158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80000" tIns="180000" rIns="180000" bIns="180000"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In order to consolidate, we first need to understand which patterns exist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We have developed an approach that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Generates patterns by instantiating existing definitions with more general ones.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Quantifies the impact of a pattern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Enables easy exploration through DL Queries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(Across a set of ontologies)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We aim to build up a dynamic report on patterns used that can suggest patterns for reconciliation modelling based on a number of impact measures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47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build="p" animBg="1"/>
      <p:bldP spid="4" grpId="1" build="p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2200" dirty="0" smtClean="0"/>
              <a:t>Lack of resources on the side of ontology maintainers to implement large scale revisions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65692" y="137925"/>
            <a:ext cx="4332158" cy="64608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2403" y="2252272"/>
            <a:ext cx="5318594" cy="3811588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Revising even a simple restrictions can cost considerable resources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800" dirty="0" smtClean="0"/>
              <a:t>FBCV: part of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Revising entire branches of the ontology may be infeasible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/>
              <a:t>We aim to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800" dirty="0" smtClean="0"/>
              <a:t>develop a set of ontology design patterns (DOSP) based on the pattern we extracted and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800" dirty="0" smtClean="0"/>
              <a:t>automate the generation of definitions for branches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6651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Increasing interoperability between ontologies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Research area: Ontology merging</a:t>
            </a:r>
          </a:p>
          <a:p>
            <a:r>
              <a:rPr lang="en-US" dirty="0" smtClean="0"/>
              <a:t>We want to search for related phenotypes</a:t>
            </a:r>
          </a:p>
          <a:p>
            <a:r>
              <a:rPr lang="en-US" dirty="0" smtClean="0"/>
              <a:t>We need to increase the interoperability of phenotype ontologies</a:t>
            </a:r>
          </a:p>
          <a:p>
            <a:pPr lvl="1"/>
            <a:r>
              <a:rPr lang="en-US" dirty="0" smtClean="0"/>
              <a:t>Reconcile modelling patterns</a:t>
            </a:r>
          </a:p>
          <a:p>
            <a:pPr lvl="1"/>
            <a:r>
              <a:rPr lang="en-US" dirty="0" smtClean="0"/>
              <a:t>Reconcile world views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5091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838200" y="2255520"/>
            <a:ext cx="2484120" cy="252984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1: Identify relevant phenotype ontologies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77294" y="2517143"/>
            <a:ext cx="899410" cy="899410"/>
            <a:chOff x="2215214" y="3177543"/>
            <a:chExt cx="899410" cy="899410"/>
          </a:xfrm>
        </p:grpSpPr>
        <p:sp>
          <p:nvSpPr>
            <p:cNvPr id="5" name="Rounded Rectangle 4"/>
            <p:cNvSpPr/>
            <p:nvPr/>
          </p:nvSpPr>
          <p:spPr>
            <a:xfrm>
              <a:off x="2215214" y="317754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307530" y="3280025"/>
              <a:ext cx="712553" cy="712553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2183621" y="2517143"/>
            <a:ext cx="899410" cy="899410"/>
            <a:chOff x="2215214" y="3177543"/>
            <a:chExt cx="899410" cy="899410"/>
          </a:xfrm>
        </p:grpSpPr>
        <p:sp>
          <p:nvSpPr>
            <p:cNvPr id="8" name="Rounded Rectangle 7"/>
            <p:cNvSpPr/>
            <p:nvPr/>
          </p:nvSpPr>
          <p:spPr>
            <a:xfrm>
              <a:off x="2215214" y="317754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307530" y="3280025"/>
              <a:ext cx="712553" cy="712553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1077294" y="3604263"/>
            <a:ext cx="899410" cy="899410"/>
            <a:chOff x="2215214" y="3177543"/>
            <a:chExt cx="899410" cy="899410"/>
          </a:xfrm>
        </p:grpSpPr>
        <p:sp>
          <p:nvSpPr>
            <p:cNvPr id="11" name="Rounded Rectangle 10"/>
            <p:cNvSpPr/>
            <p:nvPr/>
          </p:nvSpPr>
          <p:spPr>
            <a:xfrm>
              <a:off x="2215214" y="317754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307530" y="3280025"/>
              <a:ext cx="712553" cy="712553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2184734" y="3604263"/>
            <a:ext cx="899410" cy="899410"/>
            <a:chOff x="2215214" y="3177543"/>
            <a:chExt cx="899410" cy="899410"/>
          </a:xfrm>
        </p:grpSpPr>
        <p:sp>
          <p:nvSpPr>
            <p:cNvPr id="14" name="Rounded Rectangle 13"/>
            <p:cNvSpPr/>
            <p:nvPr/>
          </p:nvSpPr>
          <p:spPr>
            <a:xfrm>
              <a:off x="2215214" y="317754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307530" y="3280025"/>
              <a:ext cx="712553" cy="712553"/>
            </a:xfrm>
            <a:prstGeom prst="rect">
              <a:avLst/>
            </a:prstGeom>
          </p:spPr>
        </p:pic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3499" y="3074739"/>
            <a:ext cx="1344559" cy="134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77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2: Ensure inter-ontology consistency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3687369" y="3408608"/>
            <a:ext cx="899410" cy="89941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779685" y="3511090"/>
            <a:ext cx="712553" cy="71255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5029" y="3534463"/>
            <a:ext cx="647699" cy="647699"/>
          </a:xfrm>
          <a:prstGeom prst="rect">
            <a:avLst/>
          </a:prstGeom>
        </p:spPr>
      </p:pic>
      <p:sp>
        <p:nvSpPr>
          <p:cNvPr id="21" name="Rounded Rectangle 20"/>
          <p:cNvSpPr/>
          <p:nvPr/>
        </p:nvSpPr>
        <p:spPr>
          <a:xfrm>
            <a:off x="6497167" y="2594798"/>
            <a:ext cx="2484120" cy="252984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6736261" y="2856421"/>
            <a:ext cx="899410" cy="899410"/>
            <a:chOff x="2215214" y="3177543"/>
            <a:chExt cx="899410" cy="899410"/>
          </a:xfrm>
        </p:grpSpPr>
        <p:sp>
          <p:nvSpPr>
            <p:cNvPr id="23" name="Rounded Rectangle 22"/>
            <p:cNvSpPr/>
            <p:nvPr/>
          </p:nvSpPr>
          <p:spPr>
            <a:xfrm>
              <a:off x="2215214" y="317754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307530" y="3280025"/>
              <a:ext cx="712553" cy="712553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7842588" y="2856421"/>
            <a:ext cx="899410" cy="899410"/>
            <a:chOff x="2215214" y="3177543"/>
            <a:chExt cx="899410" cy="899410"/>
          </a:xfrm>
        </p:grpSpPr>
        <p:sp>
          <p:nvSpPr>
            <p:cNvPr id="26" name="Rounded Rectangle 25"/>
            <p:cNvSpPr/>
            <p:nvPr/>
          </p:nvSpPr>
          <p:spPr>
            <a:xfrm>
              <a:off x="2215214" y="317754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307530" y="3280025"/>
              <a:ext cx="712553" cy="712553"/>
            </a:xfrm>
            <a:prstGeom prst="rect">
              <a:avLst/>
            </a:prstGeom>
          </p:spPr>
        </p:pic>
      </p:grpSp>
      <p:grpSp>
        <p:nvGrpSpPr>
          <p:cNvPr id="28" name="Group 27"/>
          <p:cNvGrpSpPr/>
          <p:nvPr/>
        </p:nvGrpSpPr>
        <p:grpSpPr>
          <a:xfrm>
            <a:off x="6736261" y="3943541"/>
            <a:ext cx="899410" cy="899410"/>
            <a:chOff x="2215214" y="3177543"/>
            <a:chExt cx="899410" cy="899410"/>
          </a:xfrm>
        </p:grpSpPr>
        <p:sp>
          <p:nvSpPr>
            <p:cNvPr id="29" name="Rounded Rectangle 28"/>
            <p:cNvSpPr/>
            <p:nvPr/>
          </p:nvSpPr>
          <p:spPr>
            <a:xfrm>
              <a:off x="2215214" y="317754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307530" y="3280025"/>
              <a:ext cx="712553" cy="712553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7843701" y="3943541"/>
            <a:ext cx="899410" cy="899410"/>
            <a:chOff x="2215214" y="3177543"/>
            <a:chExt cx="899410" cy="899410"/>
          </a:xfrm>
        </p:grpSpPr>
        <p:sp>
          <p:nvSpPr>
            <p:cNvPr id="32" name="Rounded Rectangle 31"/>
            <p:cNvSpPr/>
            <p:nvPr/>
          </p:nvSpPr>
          <p:spPr>
            <a:xfrm>
              <a:off x="2215214" y="317754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307530" y="3280025"/>
              <a:ext cx="712553" cy="712553"/>
            </a:xfrm>
            <a:prstGeom prst="rect">
              <a:avLst/>
            </a:prstGeom>
          </p:spPr>
        </p:pic>
      </p:grp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606" y="3858313"/>
            <a:ext cx="1344559" cy="1344559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>
            <a:off x="8154348" y="3943541"/>
            <a:ext cx="792814" cy="77392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98451" y="4038276"/>
            <a:ext cx="546686" cy="546686"/>
          </a:xfrm>
          <a:prstGeom prst="rect">
            <a:avLst/>
          </a:prstGeom>
          <a:noFill/>
        </p:spPr>
      </p:pic>
      <p:sp>
        <p:nvSpPr>
          <p:cNvPr id="37" name="Oval 36"/>
          <p:cNvSpPr/>
          <p:nvPr/>
        </p:nvSpPr>
        <p:spPr>
          <a:xfrm>
            <a:off x="4260971" y="3551292"/>
            <a:ext cx="411550" cy="40907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673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47" y="457753"/>
            <a:ext cx="3314858" cy="236196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Objective 3: Support pattern reconciliation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864" r="49586" b="57814"/>
          <a:stretch/>
        </p:blipFill>
        <p:spPr>
          <a:xfrm>
            <a:off x="9198864" y="3356940"/>
            <a:ext cx="2993136" cy="3501060"/>
          </a:xfrm>
          <a:prstGeom prst="round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-864" r="49586" b="57814"/>
          <a:stretch/>
        </p:blipFill>
        <p:spPr>
          <a:xfrm flipH="1">
            <a:off x="0" y="3356940"/>
            <a:ext cx="2993136" cy="3501060"/>
          </a:xfrm>
          <a:prstGeom prst="roundRect">
            <a:avLst/>
          </a:prstGeom>
          <a:ln>
            <a:noFill/>
          </a:ln>
          <a:effectLst>
            <a:softEdge rad="0"/>
          </a:effectLst>
        </p:spPr>
      </p:pic>
      <p:grpSp>
        <p:nvGrpSpPr>
          <p:cNvPr id="6" name="Group 5"/>
          <p:cNvGrpSpPr/>
          <p:nvPr/>
        </p:nvGrpSpPr>
        <p:grpSpPr>
          <a:xfrm>
            <a:off x="757762" y="5689417"/>
            <a:ext cx="899410" cy="899410"/>
            <a:chOff x="830914" y="1958665"/>
            <a:chExt cx="899410" cy="899410"/>
          </a:xfrm>
        </p:grpSpPr>
        <p:sp>
          <p:nvSpPr>
            <p:cNvPr id="7" name="Rounded Rectangle 6"/>
            <p:cNvSpPr/>
            <p:nvPr/>
          </p:nvSpPr>
          <p:spPr>
            <a:xfrm>
              <a:off x="8309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18291" y="2153537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18291" y="2445845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0557082" y="5689417"/>
            <a:ext cx="899410" cy="899410"/>
            <a:chOff x="830914" y="1958665"/>
            <a:chExt cx="899410" cy="899410"/>
          </a:xfrm>
        </p:grpSpPr>
        <p:sp>
          <p:nvSpPr>
            <p:cNvPr id="11" name="Rounded Rectangle 10"/>
            <p:cNvSpPr/>
            <p:nvPr/>
          </p:nvSpPr>
          <p:spPr>
            <a:xfrm>
              <a:off x="8309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18291" y="2153537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18291" y="2445845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813330" y="5684708"/>
            <a:ext cx="899410" cy="899410"/>
            <a:chOff x="2215214" y="1958665"/>
            <a:chExt cx="899410" cy="899410"/>
          </a:xfrm>
        </p:grpSpPr>
        <p:sp>
          <p:nvSpPr>
            <p:cNvPr id="15" name="Rounded Rectangle 14"/>
            <p:cNvSpPr/>
            <p:nvPr/>
          </p:nvSpPr>
          <p:spPr>
            <a:xfrm>
              <a:off x="22152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402591" y="2153537"/>
              <a:ext cx="524655" cy="194872"/>
            </a:xfrm>
            <a:prstGeom prst="rect">
              <a:avLst/>
            </a:prstGeom>
            <a:pattFill prst="diagBrick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402591" y="2445845"/>
              <a:ext cx="524655" cy="194872"/>
            </a:xfrm>
            <a:prstGeom prst="rect">
              <a:avLst/>
            </a:prstGeom>
            <a:pattFill prst="wdDnDiag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813330" y="4258250"/>
            <a:ext cx="899410" cy="899410"/>
            <a:chOff x="828169" y="4396421"/>
            <a:chExt cx="899410" cy="899410"/>
          </a:xfrm>
        </p:grpSpPr>
        <p:sp>
          <p:nvSpPr>
            <p:cNvPr id="19" name="Rounded Rectangle 18"/>
            <p:cNvSpPr/>
            <p:nvPr/>
          </p:nvSpPr>
          <p:spPr>
            <a:xfrm>
              <a:off x="828169" y="4396421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015546" y="4591293"/>
              <a:ext cx="152351" cy="207044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402878" y="4879292"/>
              <a:ext cx="133612" cy="227301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167898" y="4591293"/>
              <a:ext cx="80178" cy="20704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248076" y="4591293"/>
              <a:ext cx="288416" cy="207044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011836" y="4879293"/>
              <a:ext cx="391042" cy="227301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ight Arrow 30"/>
          <p:cNvSpPr/>
          <p:nvPr/>
        </p:nvSpPr>
        <p:spPr>
          <a:xfrm>
            <a:off x="1755648" y="5992967"/>
            <a:ext cx="1856734" cy="292308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7475607" y="5684708"/>
            <a:ext cx="899410" cy="899410"/>
            <a:chOff x="2215214" y="1958665"/>
            <a:chExt cx="899410" cy="899410"/>
          </a:xfrm>
        </p:grpSpPr>
        <p:sp>
          <p:nvSpPr>
            <p:cNvPr id="34" name="Rounded Rectangle 33"/>
            <p:cNvSpPr/>
            <p:nvPr/>
          </p:nvSpPr>
          <p:spPr>
            <a:xfrm>
              <a:off x="22152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402591" y="2153537"/>
              <a:ext cx="524655" cy="194872"/>
            </a:xfrm>
            <a:prstGeom prst="rect">
              <a:avLst/>
            </a:prstGeom>
            <a:pattFill prst="diagBrick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402591" y="2445845"/>
              <a:ext cx="524655" cy="194872"/>
            </a:xfrm>
            <a:prstGeom prst="rect">
              <a:avLst/>
            </a:prstGeom>
            <a:pattFill prst="wdDnDiag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7475607" y="4258250"/>
            <a:ext cx="899410" cy="899410"/>
            <a:chOff x="828169" y="4396421"/>
            <a:chExt cx="899410" cy="899410"/>
          </a:xfrm>
        </p:grpSpPr>
        <p:sp>
          <p:nvSpPr>
            <p:cNvPr id="38" name="Rounded Rectangle 37"/>
            <p:cNvSpPr/>
            <p:nvPr/>
          </p:nvSpPr>
          <p:spPr>
            <a:xfrm>
              <a:off x="828169" y="4396421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015546" y="4591293"/>
              <a:ext cx="152351" cy="207044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402878" y="4879292"/>
              <a:ext cx="133612" cy="227301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167898" y="4591293"/>
              <a:ext cx="80178" cy="20704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248076" y="4591293"/>
              <a:ext cx="288416" cy="207044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011836" y="4879293"/>
              <a:ext cx="391042" cy="227301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Right Arrow 44"/>
          <p:cNvSpPr/>
          <p:nvPr/>
        </p:nvSpPr>
        <p:spPr>
          <a:xfrm rot="10800000">
            <a:off x="8530858" y="5981245"/>
            <a:ext cx="1856734" cy="292308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Left-Right Arrow 46"/>
          <p:cNvSpPr/>
          <p:nvPr/>
        </p:nvSpPr>
        <p:spPr>
          <a:xfrm>
            <a:off x="4912693" y="4574549"/>
            <a:ext cx="2388111" cy="266811"/>
          </a:xfrm>
          <a:prstGeom prst="leftRightArrow">
            <a:avLst>
              <a:gd name="adj1" fmla="val 43744"/>
              <a:gd name="adj2" fmla="val 5000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8705177" y="5797453"/>
            <a:ext cx="11129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Extract Pattern</a:t>
            </a:r>
            <a:endParaRPr lang="en-US" sz="1200" dirty="0"/>
          </a:p>
        </p:txBody>
      </p:sp>
      <p:sp>
        <p:nvSpPr>
          <p:cNvPr id="50" name="TextBox 49"/>
          <p:cNvSpPr txBox="1"/>
          <p:nvPr/>
        </p:nvSpPr>
        <p:spPr>
          <a:xfrm>
            <a:off x="2366394" y="5808000"/>
            <a:ext cx="11129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Extract Pattern</a:t>
            </a:r>
            <a:endParaRPr lang="en-US" sz="1200" dirty="0"/>
          </a:p>
        </p:txBody>
      </p:sp>
      <p:sp>
        <p:nvSpPr>
          <p:cNvPr id="51" name="Left-Right Arrow 50"/>
          <p:cNvSpPr/>
          <p:nvPr/>
        </p:nvSpPr>
        <p:spPr>
          <a:xfrm>
            <a:off x="4886557" y="5977016"/>
            <a:ext cx="2388111" cy="266811"/>
          </a:xfrm>
          <a:prstGeom prst="leftRightArrow">
            <a:avLst>
              <a:gd name="adj1" fmla="val 43744"/>
              <a:gd name="adj2" fmla="val 5000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5234563" y="5782063"/>
            <a:ext cx="1748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Logical Reconciliation</a:t>
            </a:r>
            <a:endParaRPr lang="en-US" sz="1400"/>
          </a:p>
        </p:txBody>
      </p:sp>
      <p:sp>
        <p:nvSpPr>
          <p:cNvPr id="53" name="TextBox 52"/>
          <p:cNvSpPr txBox="1"/>
          <p:nvPr/>
        </p:nvSpPr>
        <p:spPr>
          <a:xfrm>
            <a:off x="5155622" y="4383831"/>
            <a:ext cx="19022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Syntactic Reconciliation</a:t>
            </a:r>
            <a:endParaRPr lang="en-US" sz="1400" dirty="0"/>
          </a:p>
        </p:txBody>
      </p:sp>
      <p:cxnSp>
        <p:nvCxnSpPr>
          <p:cNvPr id="55" name="Straight Arrow Connector 54"/>
          <p:cNvCxnSpPr/>
          <p:nvPr/>
        </p:nvCxnSpPr>
        <p:spPr>
          <a:xfrm>
            <a:off x="4263034" y="5261822"/>
            <a:ext cx="0" cy="32545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7925311" y="5260929"/>
            <a:ext cx="0" cy="32545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Curved Connector 60"/>
          <p:cNvCxnSpPr/>
          <p:nvPr/>
        </p:nvCxnSpPr>
        <p:spPr>
          <a:xfrm rot="5400000" flipH="1" flipV="1">
            <a:off x="6126914" y="652182"/>
            <a:ext cx="12700" cy="9799320"/>
          </a:xfrm>
          <a:prstGeom prst="curvedConnector3">
            <a:avLst>
              <a:gd name="adj1" fmla="val 17424000"/>
            </a:avLst>
          </a:prstGeom>
          <a:ln w="76200">
            <a:solidFill>
              <a:schemeClr val="tx1"/>
            </a:solidFill>
            <a:headEnd type="triangle"/>
            <a:tailEnd type="triangle"/>
          </a:ln>
          <a:effectLst>
            <a:glow rad="3429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 flipH="1">
            <a:off x="5747384" y="3132396"/>
            <a:ext cx="105575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mtClean="0"/>
              <a:t>Mapping</a:t>
            </a:r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>
            <a:off x="5825555" y="2109467"/>
            <a:ext cx="899410" cy="899410"/>
            <a:chOff x="2186603" y="4396421"/>
            <a:chExt cx="899410" cy="899410"/>
          </a:xfrm>
        </p:grpSpPr>
        <p:sp>
          <p:nvSpPr>
            <p:cNvPr id="69" name="Rounded Rectangle 68"/>
            <p:cNvSpPr/>
            <p:nvPr/>
          </p:nvSpPr>
          <p:spPr>
            <a:xfrm>
              <a:off x="2186603" y="4396421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2306738" y="4993238"/>
              <a:ext cx="191706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2681130" y="4513259"/>
              <a:ext cx="202441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Straight Arrow Connector 71"/>
            <p:cNvCxnSpPr/>
            <p:nvPr/>
          </p:nvCxnSpPr>
          <p:spPr>
            <a:xfrm flipV="1">
              <a:off x="2470369" y="4704965"/>
              <a:ext cx="210761" cy="31634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5816510" y="1121048"/>
            <a:ext cx="899410" cy="899410"/>
            <a:chOff x="839982" y="5553453"/>
            <a:chExt cx="899410" cy="899410"/>
          </a:xfrm>
        </p:grpSpPr>
        <p:sp>
          <p:nvSpPr>
            <p:cNvPr id="74" name="Rounded Rectangle 73"/>
            <p:cNvSpPr/>
            <p:nvPr/>
          </p:nvSpPr>
          <p:spPr>
            <a:xfrm>
              <a:off x="839982" y="555345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/>
            <p:cNvSpPr/>
            <p:nvPr/>
          </p:nvSpPr>
          <p:spPr>
            <a:xfrm>
              <a:off x="952344" y="5688128"/>
              <a:ext cx="191706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/>
            <p:cNvSpPr/>
            <p:nvPr/>
          </p:nvSpPr>
          <p:spPr>
            <a:xfrm>
              <a:off x="1267243" y="6178984"/>
              <a:ext cx="202441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Bent-Up Arrow 76"/>
            <p:cNvSpPr/>
            <p:nvPr/>
          </p:nvSpPr>
          <p:spPr>
            <a:xfrm rot="5400000">
              <a:off x="915536" y="5967676"/>
              <a:ext cx="420382" cy="244697"/>
            </a:xfrm>
            <a:prstGeom prst="bentUpArrow">
              <a:avLst>
                <a:gd name="adj1" fmla="val 7469"/>
                <a:gd name="adj2" fmla="val 14981"/>
                <a:gd name="adj3" fmla="val 27505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825555" y="132443"/>
            <a:ext cx="899410" cy="899410"/>
            <a:chOff x="2215214" y="5553453"/>
            <a:chExt cx="899410" cy="899410"/>
          </a:xfrm>
        </p:grpSpPr>
        <p:sp>
          <p:nvSpPr>
            <p:cNvPr id="79" name="Rounded Rectangle 78"/>
            <p:cNvSpPr/>
            <p:nvPr/>
          </p:nvSpPr>
          <p:spPr>
            <a:xfrm>
              <a:off x="2215214" y="5553453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=</a:t>
              </a:r>
            </a:p>
          </p:txBody>
        </p:sp>
        <p:sp>
          <p:nvSpPr>
            <p:cNvPr id="80" name="Oval 79"/>
            <p:cNvSpPr/>
            <p:nvPr/>
          </p:nvSpPr>
          <p:spPr>
            <a:xfrm>
              <a:off x="2306738" y="5907305"/>
              <a:ext cx="191706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2826025" y="5912156"/>
              <a:ext cx="202441" cy="191706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3965730" y="5837108"/>
            <a:ext cx="899410" cy="899410"/>
            <a:chOff x="2215214" y="1958665"/>
            <a:chExt cx="899410" cy="899410"/>
          </a:xfrm>
        </p:grpSpPr>
        <p:sp>
          <p:nvSpPr>
            <p:cNvPr id="88" name="Rounded Rectangle 87"/>
            <p:cNvSpPr/>
            <p:nvPr/>
          </p:nvSpPr>
          <p:spPr>
            <a:xfrm>
              <a:off x="22152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2402591" y="2153537"/>
              <a:ext cx="524655" cy="194872"/>
            </a:xfrm>
            <a:prstGeom prst="rect">
              <a:avLst/>
            </a:prstGeom>
            <a:pattFill prst="diagBrick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2402591" y="2445845"/>
              <a:ext cx="524655" cy="194872"/>
            </a:xfrm>
            <a:prstGeom prst="rect">
              <a:avLst/>
            </a:prstGeom>
            <a:pattFill prst="wdDnDiag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7628007" y="5837108"/>
            <a:ext cx="899410" cy="899410"/>
            <a:chOff x="2215214" y="1958665"/>
            <a:chExt cx="899410" cy="899410"/>
          </a:xfrm>
        </p:grpSpPr>
        <p:sp>
          <p:nvSpPr>
            <p:cNvPr id="92" name="Rounded Rectangle 91"/>
            <p:cNvSpPr/>
            <p:nvPr/>
          </p:nvSpPr>
          <p:spPr>
            <a:xfrm>
              <a:off x="22152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2402591" y="2153537"/>
              <a:ext cx="524655" cy="194872"/>
            </a:xfrm>
            <a:prstGeom prst="rect">
              <a:avLst/>
            </a:prstGeom>
            <a:pattFill prst="diagBrick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2402591" y="2445845"/>
              <a:ext cx="524655" cy="194872"/>
            </a:xfrm>
            <a:prstGeom prst="rect">
              <a:avLst/>
            </a:prstGeom>
            <a:pattFill prst="wdDnDiag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5" name="Left-Right Arrow 94"/>
          <p:cNvSpPr/>
          <p:nvPr/>
        </p:nvSpPr>
        <p:spPr>
          <a:xfrm>
            <a:off x="5038957" y="6129416"/>
            <a:ext cx="2388111" cy="266811"/>
          </a:xfrm>
          <a:prstGeom prst="leftRightArrow">
            <a:avLst>
              <a:gd name="adj1" fmla="val 43744"/>
              <a:gd name="adj2" fmla="val 5000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0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39569" y="4680309"/>
            <a:ext cx="1086787" cy="1005020"/>
            <a:chOff x="2215214" y="628908"/>
            <a:chExt cx="1086787" cy="1005020"/>
          </a:xfrm>
        </p:grpSpPr>
        <p:sp>
          <p:nvSpPr>
            <p:cNvPr id="5" name="Rounded Rectangle 4"/>
            <p:cNvSpPr/>
            <p:nvPr/>
          </p:nvSpPr>
          <p:spPr>
            <a:xfrm>
              <a:off x="2215214" y="734518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402591" y="929390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2402591" y="1221698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46686" y="628908"/>
              <a:ext cx="555315" cy="55531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9" name="Group 8"/>
          <p:cNvGrpSpPr/>
          <p:nvPr/>
        </p:nvGrpSpPr>
        <p:grpSpPr>
          <a:xfrm>
            <a:off x="289254" y="3421710"/>
            <a:ext cx="899410" cy="899410"/>
            <a:chOff x="2215214" y="1958665"/>
            <a:chExt cx="899410" cy="899410"/>
          </a:xfrm>
        </p:grpSpPr>
        <p:sp>
          <p:nvSpPr>
            <p:cNvPr id="10" name="Rounded Rectangle 9"/>
            <p:cNvSpPr/>
            <p:nvPr/>
          </p:nvSpPr>
          <p:spPr>
            <a:xfrm>
              <a:off x="22152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402591" y="2153537"/>
              <a:ext cx="524655" cy="194872"/>
            </a:xfrm>
            <a:prstGeom prst="rect">
              <a:avLst/>
            </a:prstGeom>
            <a:pattFill prst="diagBrick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402591" y="2445845"/>
              <a:ext cx="524655" cy="194872"/>
            </a:xfrm>
            <a:prstGeom prst="rect">
              <a:avLst/>
            </a:prstGeom>
            <a:pattFill prst="wdDnDiag">
              <a:fgClr>
                <a:schemeClr val="tx1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021017" y="3421710"/>
            <a:ext cx="899410" cy="899410"/>
            <a:chOff x="2215214" y="1958665"/>
            <a:chExt cx="899410" cy="899410"/>
          </a:xfrm>
        </p:grpSpPr>
        <p:sp>
          <p:nvSpPr>
            <p:cNvPr id="14" name="Rounded Rectangle 13"/>
            <p:cNvSpPr/>
            <p:nvPr/>
          </p:nvSpPr>
          <p:spPr>
            <a:xfrm>
              <a:off x="22152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402591" y="2153537"/>
              <a:ext cx="524655" cy="194872"/>
            </a:xfrm>
            <a:prstGeom prst="rect">
              <a:avLst/>
            </a:prstGeom>
            <a:pattFill prst="diagBrick">
              <a:fgClr>
                <a:schemeClr val="accent4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402591" y="2445845"/>
              <a:ext cx="524655" cy="194872"/>
            </a:xfrm>
            <a:prstGeom prst="rect">
              <a:avLst/>
            </a:prstGeom>
            <a:pattFill prst="wdDnDiag">
              <a:fgClr>
                <a:schemeClr val="accent4"/>
              </a:fgClr>
              <a:bgClr>
                <a:schemeClr val="bg1"/>
              </a:bgClr>
            </a:patt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Left-Right Arrow 16"/>
          <p:cNvSpPr/>
          <p:nvPr/>
        </p:nvSpPr>
        <p:spPr>
          <a:xfrm>
            <a:off x="1362481" y="3714018"/>
            <a:ext cx="484719" cy="266811"/>
          </a:xfrm>
          <a:prstGeom prst="leftRightArrow">
            <a:avLst>
              <a:gd name="adj1" fmla="val 43744"/>
              <a:gd name="adj2" fmla="val 5000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1770451" y="4673153"/>
            <a:ext cx="1086787" cy="1005020"/>
            <a:chOff x="2215214" y="628908"/>
            <a:chExt cx="1086787" cy="1005020"/>
          </a:xfrm>
        </p:grpSpPr>
        <p:sp>
          <p:nvSpPr>
            <p:cNvPr id="19" name="Rounded Rectangle 18"/>
            <p:cNvSpPr/>
            <p:nvPr/>
          </p:nvSpPr>
          <p:spPr>
            <a:xfrm>
              <a:off x="2215214" y="734518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402591" y="929390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402591" y="1221698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46686" y="628908"/>
              <a:ext cx="555315" cy="555315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</p:pic>
      </p:grpSp>
      <p:grpSp>
        <p:nvGrpSpPr>
          <p:cNvPr id="23" name="Group 22"/>
          <p:cNvGrpSpPr/>
          <p:nvPr/>
        </p:nvGrpSpPr>
        <p:grpSpPr>
          <a:xfrm>
            <a:off x="318850" y="257390"/>
            <a:ext cx="899410" cy="899410"/>
            <a:chOff x="830914" y="1958665"/>
            <a:chExt cx="899410" cy="899410"/>
          </a:xfrm>
        </p:grpSpPr>
        <p:sp>
          <p:nvSpPr>
            <p:cNvPr id="24" name="Rounded Rectangle 23"/>
            <p:cNvSpPr/>
            <p:nvPr/>
          </p:nvSpPr>
          <p:spPr>
            <a:xfrm>
              <a:off x="8309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018291" y="2153537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018291" y="2445845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050613" y="253012"/>
            <a:ext cx="899410" cy="899410"/>
            <a:chOff x="830914" y="1958665"/>
            <a:chExt cx="899410" cy="899410"/>
          </a:xfrm>
        </p:grpSpPr>
        <p:sp>
          <p:nvSpPr>
            <p:cNvPr id="28" name="Rounded Rectangle 27"/>
            <p:cNvSpPr/>
            <p:nvPr/>
          </p:nvSpPr>
          <p:spPr>
            <a:xfrm>
              <a:off x="8309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018291" y="2153537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018291" y="2445845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Left-Right Arrow 30"/>
          <p:cNvSpPr/>
          <p:nvPr/>
        </p:nvSpPr>
        <p:spPr>
          <a:xfrm>
            <a:off x="1392076" y="570817"/>
            <a:ext cx="484719" cy="266811"/>
          </a:xfrm>
          <a:prstGeom prst="leftRightArrow">
            <a:avLst>
              <a:gd name="adj1" fmla="val 43744"/>
              <a:gd name="adj2" fmla="val 50000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/>
          <p:cNvGrpSpPr/>
          <p:nvPr/>
        </p:nvGrpSpPr>
        <p:grpSpPr>
          <a:xfrm>
            <a:off x="619730" y="1622835"/>
            <a:ext cx="899410" cy="899410"/>
            <a:chOff x="828169" y="4396421"/>
            <a:chExt cx="899410" cy="899410"/>
          </a:xfrm>
        </p:grpSpPr>
        <p:sp>
          <p:nvSpPr>
            <p:cNvPr id="33" name="Rounded Rectangle 32"/>
            <p:cNvSpPr/>
            <p:nvPr/>
          </p:nvSpPr>
          <p:spPr>
            <a:xfrm>
              <a:off x="828169" y="4396421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1015546" y="4591293"/>
              <a:ext cx="152351" cy="207044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402878" y="4879292"/>
              <a:ext cx="133612" cy="227301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167898" y="4591293"/>
              <a:ext cx="80178" cy="20704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248076" y="4591293"/>
              <a:ext cx="288416" cy="207044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011836" y="4879293"/>
              <a:ext cx="391042" cy="227301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289254" y="1934235"/>
            <a:ext cx="899410" cy="899410"/>
            <a:chOff x="828169" y="4396421"/>
            <a:chExt cx="899410" cy="899410"/>
          </a:xfrm>
        </p:grpSpPr>
        <p:sp>
          <p:nvSpPr>
            <p:cNvPr id="40" name="Rounded Rectangle 39"/>
            <p:cNvSpPr/>
            <p:nvPr/>
          </p:nvSpPr>
          <p:spPr>
            <a:xfrm>
              <a:off x="828169" y="4396421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015546" y="4591293"/>
              <a:ext cx="152351" cy="207044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402878" y="4879292"/>
              <a:ext cx="133612" cy="227301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167898" y="4591293"/>
              <a:ext cx="80178" cy="20704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1248076" y="4591293"/>
              <a:ext cx="288416" cy="207044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011836" y="4879293"/>
              <a:ext cx="391042" cy="227301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2050613" y="1622835"/>
            <a:ext cx="899410" cy="899410"/>
            <a:chOff x="830914" y="1958665"/>
            <a:chExt cx="899410" cy="899410"/>
          </a:xfrm>
        </p:grpSpPr>
        <p:sp>
          <p:nvSpPr>
            <p:cNvPr id="47" name="Rounded Rectangle 46"/>
            <p:cNvSpPr/>
            <p:nvPr/>
          </p:nvSpPr>
          <p:spPr>
            <a:xfrm>
              <a:off x="8309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018291" y="2153537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018291" y="2445845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1710456" y="1934592"/>
            <a:ext cx="899410" cy="899410"/>
            <a:chOff x="830914" y="1958665"/>
            <a:chExt cx="899410" cy="899410"/>
          </a:xfrm>
        </p:grpSpPr>
        <p:sp>
          <p:nvSpPr>
            <p:cNvPr id="51" name="Rounded Rectangle 50"/>
            <p:cNvSpPr/>
            <p:nvPr/>
          </p:nvSpPr>
          <p:spPr>
            <a:xfrm>
              <a:off x="830914" y="1958665"/>
              <a:ext cx="899410" cy="89941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018291" y="2153537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018291" y="2445845"/>
              <a:ext cx="524655" cy="194872"/>
            </a:xfrm>
            <a:prstGeom prst="rect">
              <a:avLst/>
            </a:prstGeom>
            <a:ln/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8824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15343" y="1709057"/>
            <a:ext cx="2754086" cy="8926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Phenotype pattern workbench UI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98172" y="674915"/>
            <a:ext cx="3052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Phenotype </a:t>
            </a:r>
            <a:r>
              <a:rPr lang="en-US" smtClean="0"/>
              <a:t>pattern workbench</a:t>
            </a: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015343" y="3222953"/>
            <a:ext cx="2754086" cy="8926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Phenotype Pattern Analytics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444343" y="1709057"/>
            <a:ext cx="2754086" cy="89262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Phenotype Analysis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444343" y="3222953"/>
            <a:ext cx="2754086" cy="8926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Union Analytics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Union Debugger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Union Inference </a:t>
            </a:r>
            <a:r>
              <a:rPr lang="en-US" sz="1400" dirty="0" err="1" smtClean="0"/>
              <a:t>Analyser</a:t>
            </a:r>
            <a:endParaRPr lang="en-US" sz="1400" dirty="0"/>
          </a:p>
        </p:txBody>
      </p:sp>
      <p:sp>
        <p:nvSpPr>
          <p:cNvPr id="12" name="Rectangle 11"/>
          <p:cNvSpPr/>
          <p:nvPr/>
        </p:nvSpPr>
        <p:spPr>
          <a:xfrm>
            <a:off x="2993568" y="4878363"/>
            <a:ext cx="2754086" cy="8926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Utilities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8" idx="2"/>
          </p:cNvCxnSpPr>
          <p:nvPr/>
        </p:nvCxnSpPr>
        <p:spPr>
          <a:xfrm flipH="1">
            <a:off x="7821385" y="2601685"/>
            <a:ext cx="1" cy="5442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5693228" y="2601685"/>
            <a:ext cx="751115" cy="5442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4370612" y="2601685"/>
            <a:ext cx="1" cy="5442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4370611" y="4115581"/>
            <a:ext cx="1" cy="5442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/>
          <a:srcRect l="20816" r="21119"/>
          <a:stretch/>
        </p:blipFill>
        <p:spPr>
          <a:xfrm>
            <a:off x="2569025" y="1807029"/>
            <a:ext cx="849086" cy="73115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2"/>
          <a:srcRect l="20816" r="21119"/>
          <a:stretch/>
        </p:blipFill>
        <p:spPr>
          <a:xfrm>
            <a:off x="8893625" y="1807029"/>
            <a:ext cx="849086" cy="73115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cxnSp>
        <p:nvCxnSpPr>
          <p:cNvPr id="30" name="Straight Arrow Connector 29"/>
          <p:cNvCxnSpPr/>
          <p:nvPr/>
        </p:nvCxnSpPr>
        <p:spPr>
          <a:xfrm flipH="1">
            <a:off x="5693228" y="4115581"/>
            <a:ext cx="751116" cy="6212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4555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9788" y="457200"/>
            <a:ext cx="4736553" cy="1600200"/>
          </a:xfrm>
        </p:spPr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839788" y="2057399"/>
            <a:ext cx="7281816" cy="4418351"/>
          </a:xfrm>
        </p:spPr>
        <p:txBody>
          <a:bodyPr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b="1" dirty="0" smtClean="0"/>
              <a:t>Reconcile modelling patterns across phenotype ontologies to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b="1" dirty="0" smtClean="0"/>
              <a:t>Facilitate interoperability,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b="1" dirty="0" smtClean="0"/>
              <a:t>Improve general quality and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b="1" dirty="0" smtClean="0"/>
              <a:t>Improve (semantic) similarity scoring.</a:t>
            </a:r>
            <a:endParaRPr lang="en-US" sz="2000" b="1" dirty="0"/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Current problems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 dirty="0" smtClean="0"/>
              <a:t>Hidden modelling errors (mo#11)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 dirty="0" smtClean="0"/>
              <a:t>Insufficient documentation of patterns used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200" dirty="0" smtClean="0"/>
              <a:t>Lack of resources on the side of ontology maintainers to implement large scale revisions</a:t>
            </a:r>
          </a:p>
          <a:p>
            <a:pPr marL="742950" lvl="1" indent="-285750">
              <a:buFont typeface="Arial" charset="0"/>
              <a:buChar char="•"/>
            </a:pPr>
            <a:endParaRPr lang="en-US" sz="2200" dirty="0" smtClean="0"/>
          </a:p>
          <a:p>
            <a:pPr marL="1200150" lvl="2" indent="-285750">
              <a:buFont typeface="Arial" charset="0"/>
              <a:buChar char="•"/>
            </a:pP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endParaRPr lang="en-US" sz="2400" dirty="0" smtClean="0"/>
          </a:p>
          <a:p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5786203" y="-139408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72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Hidden modelling errors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7009789" cy="3811588"/>
          </a:xfrm>
        </p:spPr>
        <p:txBody>
          <a:bodyPr>
            <a:normAutofit lnSpcReduction="10000"/>
          </a:bodyPr>
          <a:lstStyle/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While, thanks to OBO tooling, many ontologies appear relatively error free, </a:t>
            </a:r>
            <a:r>
              <a:rPr lang="en-US" sz="2000" b="1" dirty="0" smtClean="0">
                <a:solidFill>
                  <a:srgbClr val="00B0F0"/>
                </a:solidFill>
              </a:rPr>
              <a:t>their union often is not</a:t>
            </a:r>
            <a:r>
              <a:rPr lang="en-US" sz="2000" dirty="0" smtClean="0"/>
              <a:t>.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800" dirty="0" smtClean="0"/>
              <a:t>P1: Inconsistent interpretations of the world: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600" dirty="0" err="1" smtClean="0"/>
              <a:t>MF:memory</a:t>
            </a:r>
            <a:r>
              <a:rPr lang="en-US" sz="1600" dirty="0" smtClean="0"/>
              <a:t> vs </a:t>
            </a:r>
            <a:r>
              <a:rPr lang="en-US" sz="1600" dirty="0" err="1" smtClean="0"/>
              <a:t>GO:memory</a:t>
            </a:r>
            <a:endParaRPr lang="en-US" sz="1600" dirty="0" smtClean="0"/>
          </a:p>
          <a:p>
            <a:pPr marL="1200150" lvl="2" indent="-285750">
              <a:buFont typeface="Arial" charset="0"/>
              <a:buChar char="•"/>
            </a:pPr>
            <a:r>
              <a:rPr lang="en-US" sz="1800" dirty="0" smtClean="0"/>
              <a:t>P2: modelling mistakes that were not captured because of incomplete constraints (MP: unresponsive to tactile stimuli)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We develop tool support (reporting) 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800" dirty="0" smtClean="0"/>
              <a:t>to quickly screen a set of ontologies for compatibility issues.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800" dirty="0" smtClean="0"/>
              <a:t>to </a:t>
            </a:r>
            <a:r>
              <a:rPr lang="en-US" sz="1800" b="1" dirty="0" smtClean="0">
                <a:solidFill>
                  <a:srgbClr val="00B0F0"/>
                </a:solidFill>
              </a:rPr>
              <a:t>identify the sources of the inconsistencies </a:t>
            </a:r>
            <a:r>
              <a:rPr lang="en-US" sz="1800" dirty="0" smtClean="0"/>
              <a:t>and lobby the ontology maintainers to fix them.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/>
              <a:t>Ultimately, we hope this will help </a:t>
            </a:r>
            <a:r>
              <a:rPr lang="en-US" sz="2000" dirty="0" smtClean="0">
                <a:solidFill>
                  <a:srgbClr val="00B0F0"/>
                </a:solidFill>
              </a:rPr>
              <a:t>UPHENO </a:t>
            </a:r>
            <a:r>
              <a:rPr lang="en-US" sz="2000" dirty="0" smtClean="0"/>
              <a:t>to generate better mappings, and </a:t>
            </a:r>
            <a:r>
              <a:rPr lang="en-US" sz="2000" b="1" dirty="0" err="1" smtClean="0">
                <a:solidFill>
                  <a:srgbClr val="00B0F0"/>
                </a:solidFill>
              </a:rPr>
              <a:t>monarch.owl</a:t>
            </a:r>
            <a:r>
              <a:rPr lang="en-US" sz="2000" dirty="0" smtClean="0">
                <a:solidFill>
                  <a:srgbClr val="00B0F0"/>
                </a:solidFill>
              </a:rPr>
              <a:t> </a:t>
            </a:r>
            <a:r>
              <a:rPr lang="en-US" sz="2000" dirty="0" smtClean="0"/>
              <a:t>to be of the highest possible quality.</a:t>
            </a:r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8398853" y="561148"/>
            <a:ext cx="1648764" cy="1858010"/>
            <a:chOff x="816429" y="2914357"/>
            <a:chExt cx="1648764" cy="1858010"/>
          </a:xfrm>
        </p:grpSpPr>
        <p:sp>
          <p:nvSpPr>
            <p:cNvPr id="6" name="Rounded Rectangle 5"/>
            <p:cNvSpPr/>
            <p:nvPr/>
          </p:nvSpPr>
          <p:spPr>
            <a:xfrm>
              <a:off x="816429" y="3069772"/>
              <a:ext cx="1415142" cy="170259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1822" y="3194112"/>
              <a:ext cx="873074" cy="139902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59526" y="2914357"/>
              <a:ext cx="605667" cy="606509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9912099" y="1063172"/>
            <a:ext cx="213199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Consistency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Profile adherence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Coherency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8396600" y="2408557"/>
            <a:ext cx="3068413" cy="1955550"/>
            <a:chOff x="846153" y="4199478"/>
            <a:chExt cx="3068413" cy="1955550"/>
          </a:xfrm>
        </p:grpSpPr>
        <p:sp>
          <p:nvSpPr>
            <p:cNvPr id="11" name="Rounded Rectangle 10"/>
            <p:cNvSpPr/>
            <p:nvPr/>
          </p:nvSpPr>
          <p:spPr>
            <a:xfrm>
              <a:off x="846153" y="4452433"/>
              <a:ext cx="2770835" cy="170259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71822" y="4505360"/>
              <a:ext cx="996464" cy="159674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12793" y="4505360"/>
              <a:ext cx="996464" cy="1596742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192962" y="4199478"/>
              <a:ext cx="721604" cy="676504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8396600" y="4533945"/>
            <a:ext cx="2590900" cy="1941805"/>
            <a:chOff x="4793482" y="2177419"/>
            <a:chExt cx="2590900" cy="1941805"/>
          </a:xfrm>
        </p:grpSpPr>
        <p:sp>
          <p:nvSpPr>
            <p:cNvPr id="16" name="Rounded Rectangle 15"/>
            <p:cNvSpPr/>
            <p:nvPr/>
          </p:nvSpPr>
          <p:spPr>
            <a:xfrm>
              <a:off x="4793482" y="2416629"/>
              <a:ext cx="2413013" cy="170259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23489" y="2560419"/>
              <a:ext cx="408635" cy="65480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07120" y="2535735"/>
              <a:ext cx="408635" cy="65480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1143" y="3359168"/>
              <a:ext cx="408635" cy="654800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74583" y="3359168"/>
              <a:ext cx="408635" cy="65480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90751" y="2560419"/>
              <a:ext cx="408635" cy="65480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91887" y="3399247"/>
              <a:ext cx="408635" cy="65480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62778" y="2177419"/>
              <a:ext cx="721604" cy="6765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6686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10806</TotalTime>
  <Words>387</Words>
  <Application>Microsoft Macintosh PowerPoint</Application>
  <PresentationFormat>Widescreen</PresentationFormat>
  <Paragraphs>62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PowerPoint Presentation</vt:lpstr>
      <vt:lpstr>Increasing interoperability between ontologies</vt:lpstr>
      <vt:lpstr>Objective 1: Identify relevant phenotype ontologies</vt:lpstr>
      <vt:lpstr>Objective 2: Ensure inter-ontology consistency</vt:lpstr>
      <vt:lpstr>Objective 3: Support pattern reconciliation</vt:lpstr>
      <vt:lpstr>PowerPoint Presentation</vt:lpstr>
      <vt:lpstr>PowerPoint Presentation</vt:lpstr>
      <vt:lpstr>Goal</vt:lpstr>
      <vt:lpstr>Hidden modelling errors</vt:lpstr>
      <vt:lpstr>Insufficient documentation of patterns used</vt:lpstr>
      <vt:lpstr>Lack of resources on the side of ontology maintainers to implement large scale revisions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27</cp:revision>
  <dcterms:created xsi:type="dcterms:W3CDTF">2018-02-21T08:21:02Z</dcterms:created>
  <dcterms:modified xsi:type="dcterms:W3CDTF">2018-03-19T15:28:33Z</dcterms:modified>
</cp:coreProperties>
</file>

<file path=docProps/thumbnail.jpeg>
</file>